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2"/>
  </p:notesMasterIdLst>
  <p:sldIdLst>
    <p:sldId id="256" r:id="rId2"/>
    <p:sldId id="258" r:id="rId3"/>
    <p:sldId id="270" r:id="rId4"/>
    <p:sldId id="260" r:id="rId5"/>
    <p:sldId id="259" r:id="rId6"/>
    <p:sldId id="283" r:id="rId7"/>
    <p:sldId id="282" r:id="rId8"/>
    <p:sldId id="277" r:id="rId9"/>
    <p:sldId id="274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0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59" d="100"/>
          <a:sy n="59" d="100"/>
        </p:scale>
        <p:origin x="96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F70C4-D646-44F6-8246-F73EDCCE8560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889C5-7D87-4D40-94F4-ECEDE0F3C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596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889C5-7D87-4D40-94F4-ECEDE0F3CC9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041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18584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431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72791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23767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3CAB-B18A-45A0-A9BD-44C47B481D5A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F623-F0D8-4FDD-9558-396FE68C5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18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3CAB-B18A-45A0-A9BD-44C47B481D5A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F623-F0D8-4FDD-9558-396FE68C5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08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3CAB-B18A-45A0-A9BD-44C47B481D5A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F623-F0D8-4FDD-9558-396FE68C5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801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3CAB-B18A-45A0-A9BD-44C47B481D5A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F623-F0D8-4FDD-9558-396FE68C5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40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3CAB-B18A-45A0-A9BD-44C47B481D5A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F623-F0D8-4FDD-9558-396FE68C5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4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3CAB-B18A-45A0-A9BD-44C47B481D5A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F623-F0D8-4FDD-9558-396FE68C5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374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3CAB-B18A-45A0-A9BD-44C47B481D5A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F623-F0D8-4FDD-9558-396FE68C5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520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3CAB-B18A-45A0-A9BD-44C47B481D5A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F623-F0D8-4FDD-9558-396FE68C5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312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3CAB-B18A-45A0-A9BD-44C47B481D5A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F623-F0D8-4FDD-9558-396FE68C5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237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3CAB-B18A-45A0-A9BD-44C47B481D5A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F623-F0D8-4FDD-9558-396FE68C5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97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3CAB-B18A-45A0-A9BD-44C47B481D5A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F623-F0D8-4FDD-9558-396FE68C5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05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33CAB-B18A-45A0-A9BD-44C47B481D5A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3F623-F0D8-4FDD-9558-396FE68C5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01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.uwanna@ta-ng.com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mailto:cuwanna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2.jpeg"/><Relationship Id="rId5" Type="http://schemas.openxmlformats.org/officeDocument/2006/relationships/image" Target="../media/image7.jpeg"/><Relationship Id="rId10" Type="http://schemas.openxmlformats.org/officeDocument/2006/relationships/image" Target="../media/image11.jpe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7572" y="1164771"/>
            <a:ext cx="10804018" cy="1942122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Arial Narrow" panose="020B0606020202030204" pitchFamily="34" charset="0"/>
              </a:rPr>
              <a:t>THE ROLE OF THE </a:t>
            </a:r>
            <a:r>
              <a:rPr lang="en-US" sz="4800" dirty="0" smtClean="0">
                <a:latin typeface="Arial Narrow" panose="020B0606020202030204" pitchFamily="34" charset="0"/>
              </a:rPr>
              <a:t>INTELLECTUAL PROPERTY </a:t>
            </a:r>
            <a:r>
              <a:rPr lang="en-US" sz="4800" dirty="0" smtClean="0">
                <a:latin typeface="Arial Narrow" panose="020B0606020202030204" pitchFamily="34" charset="0"/>
              </a:rPr>
              <a:t>LAWYER IN THE 21</a:t>
            </a:r>
            <a:r>
              <a:rPr lang="en-US" sz="4800" baseline="30000" dirty="0" smtClean="0">
                <a:latin typeface="Arial Narrow" panose="020B0606020202030204" pitchFamily="34" charset="0"/>
              </a:rPr>
              <a:t>ST</a:t>
            </a:r>
            <a:r>
              <a:rPr lang="en-US" sz="4800" dirty="0" smtClean="0">
                <a:latin typeface="Arial Narrow" panose="020B0606020202030204" pitchFamily="34" charset="0"/>
              </a:rPr>
              <a:t> CENTURY </a:t>
            </a:r>
            <a:endParaRPr lang="en-GB" sz="4800" dirty="0">
              <a:latin typeface="Arial Narrow" panose="020B060602020203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400589" y="3480291"/>
            <a:ext cx="5913233" cy="17679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BY </a:t>
            </a:r>
          </a:p>
          <a:p>
            <a:r>
              <a:rPr lang="en-US" sz="2400" b="1" dirty="0" smtClean="0">
                <a:solidFill>
                  <a:srgbClr val="2609B7"/>
                </a:solidFill>
                <a:latin typeface="Arial Narrow" panose="020B0606020202030204" pitchFamily="34" charset="0"/>
              </a:rPr>
              <a:t>CHINASA UWANNA</a:t>
            </a:r>
          </a:p>
          <a:p>
            <a:r>
              <a:rPr lang="en-U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Ip</a:t>
            </a:r>
            <a:r>
              <a:rPr lang="en-U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CONSULTANT, TSEDAQAH </a:t>
            </a:r>
            <a:r>
              <a:rPr lang="en-U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ATTORNEYS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C.UWANNA@TA-NG.COM; +234 806 427 1100</a:t>
            </a:r>
            <a:endParaRPr lang="en-US" sz="20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www.ta-ng.com</a:t>
            </a:r>
            <a:endParaRPr lang="en-US" sz="16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en-US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8" name="Picture 4" descr="https://ta-ng.com/2/wp-content/uploads/2020/06/TA-Logo-Wh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040" y="0"/>
            <a:ext cx="3432960" cy="134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82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thank you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746" y="1460691"/>
            <a:ext cx="7143750" cy="282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71820" y="4617948"/>
            <a:ext cx="10671915" cy="16534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 Narrow" panose="020B0606020202030204" pitchFamily="34" charset="0"/>
              </a:rPr>
              <a:t>Contact: Chinasa Uwanna</a:t>
            </a:r>
          </a:p>
          <a:p>
            <a:r>
              <a:rPr lang="en-US" dirty="0" smtClean="0">
                <a:latin typeface="Arial Narrow" panose="020B0606020202030204" pitchFamily="34" charset="0"/>
                <a:hlinkClick r:id="rId3"/>
              </a:rPr>
              <a:t>c.uwanna@ta-ng.com</a:t>
            </a:r>
            <a:endParaRPr lang="en-US" dirty="0" smtClean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  <a:hlinkClick r:id="rId4"/>
              </a:rPr>
              <a:t>cuwanna@gmail.com</a:t>
            </a:r>
            <a:endParaRPr lang="en-US" dirty="0" smtClean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+234 806 427 1100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+1 506 566 3909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5" name="Picture 4" descr="https://ta-ng.com/2/wp-content/uploads/2020/06/TA-Logo-Whit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040" y="0"/>
            <a:ext cx="3432960" cy="134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87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7165"/>
            <a:ext cx="10515600" cy="1325563"/>
          </a:xfrm>
        </p:spPr>
        <p:txBody>
          <a:bodyPr/>
          <a:lstStyle/>
          <a:p>
            <a:r>
              <a:rPr lang="en-US" altLang="en-US" sz="4000" dirty="0" smtClean="0">
                <a:latin typeface="Arial Narrow" panose="020B0606020202030204" pitchFamily="34" charset="0"/>
              </a:rPr>
              <a:t>OUTLINE OF PRESENTATION</a:t>
            </a:r>
            <a:endParaRPr lang="en-US" altLang="en-US" sz="4000" dirty="0">
              <a:latin typeface="Arial Narrow" panose="020B060602020203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545690" y="1780824"/>
            <a:ext cx="10808110" cy="4847431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 b="1" u="sng" dirty="0" smtClean="0">
              <a:latin typeface="Arial Narrow" panose="020B0606020202030204" pitchFamily="34" charset="0"/>
            </a:endParaRPr>
          </a:p>
          <a:p>
            <a:pPr algn="just"/>
            <a:r>
              <a:rPr lang="en-US" altLang="en-US" sz="2400" dirty="0" smtClean="0">
                <a:latin typeface="Arial Narrow" panose="020B0606020202030204" pitchFamily="34" charset="0"/>
              </a:rPr>
              <a:t>Objective of </a:t>
            </a:r>
            <a:r>
              <a:rPr lang="en-US" altLang="en-US" sz="2400" dirty="0" smtClean="0">
                <a:latin typeface="Arial Narrow" panose="020B0606020202030204" pitchFamily="34" charset="0"/>
              </a:rPr>
              <a:t>Presentation.</a:t>
            </a:r>
            <a:endParaRPr lang="en-US" altLang="en-US" sz="2400" dirty="0" smtClean="0">
              <a:latin typeface="Arial Narrow" panose="020B0606020202030204" pitchFamily="34" charset="0"/>
            </a:endParaRPr>
          </a:p>
          <a:p>
            <a:pPr algn="just"/>
            <a:r>
              <a:rPr lang="en-US" altLang="en-US" sz="2400" dirty="0" smtClean="0">
                <a:latin typeface="Arial Narrow" panose="020B0606020202030204" pitchFamily="34" charset="0"/>
              </a:rPr>
              <a:t>Definition of Intellectual </a:t>
            </a:r>
            <a:r>
              <a:rPr lang="en-US" altLang="en-US" sz="2400" dirty="0" smtClean="0">
                <a:latin typeface="Arial Narrow" panose="020B0606020202030204" pitchFamily="34" charset="0"/>
              </a:rPr>
              <a:t>Property.</a:t>
            </a:r>
            <a:endParaRPr lang="en-US" altLang="en-US" sz="2400" dirty="0" smtClean="0">
              <a:latin typeface="Arial Narrow" panose="020B0606020202030204" pitchFamily="34" charset="0"/>
            </a:endParaRPr>
          </a:p>
          <a:p>
            <a:pPr algn="just"/>
            <a:r>
              <a:rPr lang="en-US" altLang="en-US" sz="2400" dirty="0" smtClean="0">
                <a:latin typeface="Arial Narrow" panose="020B0606020202030204" pitchFamily="34" charset="0"/>
              </a:rPr>
              <a:t>Types of Intellectual Property </a:t>
            </a:r>
            <a:r>
              <a:rPr lang="en-US" altLang="en-US" sz="2400" dirty="0" smtClean="0">
                <a:latin typeface="Arial Narrow" panose="020B0606020202030204" pitchFamily="34" charset="0"/>
              </a:rPr>
              <a:t>Rights.</a:t>
            </a:r>
            <a:endParaRPr lang="en-US" altLang="en-US" sz="2400" dirty="0" smtClean="0">
              <a:latin typeface="Arial Narrow" panose="020B0606020202030204" pitchFamily="34" charset="0"/>
            </a:endParaRPr>
          </a:p>
          <a:p>
            <a:pPr lvl="0" algn="just"/>
            <a:r>
              <a:rPr lang="en-US" altLang="en-US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Who is an Intellectual </a:t>
            </a:r>
            <a:r>
              <a:rPr lang="en-US" alt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Property </a:t>
            </a:r>
            <a:r>
              <a:rPr lang="en-US" altLang="en-US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Lawyer?</a:t>
            </a:r>
            <a:endParaRPr lang="en-US" altLang="en-US" sz="2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lvl="0" algn="just"/>
            <a:r>
              <a:rPr lang="en-US" altLang="en-US" sz="2400" dirty="0" smtClean="0">
                <a:latin typeface="Arial Narrow" panose="020B0606020202030204" pitchFamily="34" charset="0"/>
              </a:rPr>
              <a:t>The Role of </a:t>
            </a:r>
            <a:r>
              <a:rPr lang="en-US" altLang="en-US" sz="2400" dirty="0">
                <a:latin typeface="Arial Narrow" panose="020B0606020202030204" pitchFamily="34" charset="0"/>
              </a:rPr>
              <a:t>an Intellectual Property </a:t>
            </a:r>
            <a:r>
              <a:rPr lang="en-US" altLang="en-US" sz="2400" dirty="0" smtClean="0">
                <a:latin typeface="Arial Narrow" panose="020B0606020202030204" pitchFamily="34" charset="0"/>
              </a:rPr>
              <a:t>Lawyer.</a:t>
            </a:r>
            <a:endParaRPr lang="en-US" altLang="en-US" sz="2400" dirty="0" smtClean="0">
              <a:latin typeface="Arial Narrow" panose="020B0606020202030204" pitchFamily="34" charset="0"/>
            </a:endParaRPr>
          </a:p>
          <a:p>
            <a:pPr lvl="0" algn="just"/>
            <a:r>
              <a:rPr lang="en-US" altLang="en-US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Recap</a:t>
            </a:r>
            <a:r>
              <a:rPr lang="en-US" altLang="en-US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/ Q&amp;A</a:t>
            </a:r>
            <a:endParaRPr lang="en-US" altLang="en-US" sz="2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n-US" altLang="en-US" sz="2400" dirty="0" smtClean="0">
              <a:latin typeface="Arial Narrow" panose="020B0606020202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1F485AD-8E0A-428A-845C-74B170E0612E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03FF60-2D4A-4BC7-B037-29C78039C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2069" y="5203773"/>
            <a:ext cx="2339931" cy="1654227"/>
          </a:xfrm>
          <a:prstGeom prst="rect">
            <a:avLst/>
          </a:prstGeom>
        </p:spPr>
      </p:pic>
      <p:pic>
        <p:nvPicPr>
          <p:cNvPr id="8" name="Picture 4" descr="https://ta-ng.com/2/wp-content/uploads/2020/06/TA-Logo-Wh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040" y="0"/>
            <a:ext cx="3432960" cy="134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22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7165"/>
            <a:ext cx="10515600" cy="1325563"/>
          </a:xfrm>
        </p:spPr>
        <p:txBody>
          <a:bodyPr/>
          <a:lstStyle/>
          <a:p>
            <a:r>
              <a:rPr lang="en-US" altLang="en-US" sz="4000" dirty="0" smtClean="0">
                <a:latin typeface="Arial Narrow" panose="020B0606020202030204" pitchFamily="34" charset="0"/>
              </a:rPr>
              <a:t>OBJECTIVE OF PRESENTATION</a:t>
            </a:r>
            <a:endParaRPr lang="en-US" altLang="en-US" sz="4000" dirty="0">
              <a:latin typeface="Arial Narrow" panose="020B060602020203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545690" y="2232610"/>
            <a:ext cx="10808110" cy="4847431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u="sng" dirty="0" smtClean="0">
                <a:latin typeface="Arial Narrow" panose="020B0606020202030204" pitchFamily="34" charset="0"/>
              </a:rPr>
              <a:t>Objective</a:t>
            </a:r>
          </a:p>
          <a:p>
            <a:pPr algn="just"/>
            <a:r>
              <a:rPr lang="en-US" altLang="en-US" sz="2400" dirty="0" smtClean="0">
                <a:latin typeface="Arial Narrow" panose="020B0606020202030204" pitchFamily="34" charset="0"/>
              </a:rPr>
              <a:t>To help you understand </a:t>
            </a:r>
            <a:r>
              <a:rPr lang="en-US" altLang="en-US" sz="2400" dirty="0" smtClean="0">
                <a:latin typeface="Arial Narrow" panose="020B0606020202030204" pitchFamily="34" charset="0"/>
              </a:rPr>
              <a:t>the important role of an Intellectual </a:t>
            </a:r>
            <a:r>
              <a:rPr lang="en-US" altLang="en-US" sz="2400" dirty="0" smtClean="0">
                <a:latin typeface="Arial Narrow" panose="020B0606020202030204" pitchFamily="34" charset="0"/>
              </a:rPr>
              <a:t>Property Rights </a:t>
            </a:r>
            <a:r>
              <a:rPr lang="en-US" altLang="en-US" sz="2400" dirty="0" smtClean="0">
                <a:latin typeface="Arial Narrow" panose="020B0606020202030204" pitchFamily="34" charset="0"/>
              </a:rPr>
              <a:t>Lawyer in the 21</a:t>
            </a:r>
            <a:r>
              <a:rPr lang="en-US" altLang="en-US" sz="2400" baseline="30000" dirty="0" smtClean="0">
                <a:latin typeface="Arial Narrow" panose="020B0606020202030204" pitchFamily="34" charset="0"/>
              </a:rPr>
              <a:t>st</a:t>
            </a:r>
            <a:r>
              <a:rPr lang="en-US" altLang="en-US" sz="2400" dirty="0" smtClean="0">
                <a:latin typeface="Arial Narrow" panose="020B0606020202030204" pitchFamily="34" charset="0"/>
              </a:rPr>
              <a:t> Century.</a:t>
            </a:r>
            <a:endParaRPr lang="en-US" altLang="en-US" sz="24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n-US" altLang="en-US" sz="2000" dirty="0" smtClean="0">
              <a:latin typeface="Arial Narrow" panose="020B0606020202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1F485AD-8E0A-428A-845C-74B170E0612E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F1AE16-031F-4367-9C2B-95EDD1152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3527" y="5308834"/>
            <a:ext cx="2558473" cy="1549166"/>
          </a:xfrm>
          <a:prstGeom prst="rect">
            <a:avLst/>
          </a:prstGeom>
        </p:spPr>
      </p:pic>
      <p:pic>
        <p:nvPicPr>
          <p:cNvPr id="8" name="Picture 4" descr="https://ta-ng.com/2/wp-content/uploads/2020/06/TA-Logo-Wh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040" y="0"/>
            <a:ext cx="3432960" cy="134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94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07047"/>
            <a:ext cx="10515600" cy="1325563"/>
          </a:xfrm>
        </p:spPr>
        <p:txBody>
          <a:bodyPr/>
          <a:lstStyle/>
          <a:p>
            <a:r>
              <a:rPr lang="en-US" altLang="en-US" sz="4000" dirty="0" smtClean="0">
                <a:latin typeface="Arial Narrow" panose="020B0606020202030204" pitchFamily="34" charset="0"/>
              </a:rPr>
              <a:t>DEFINITION OF INTELLECTUAL PROPERTY</a:t>
            </a:r>
            <a:endParaRPr lang="en-US" altLang="en-US" sz="4000" dirty="0">
              <a:latin typeface="Arial Narrow" panose="020B060602020203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27703" y="1839516"/>
            <a:ext cx="10808110" cy="4847431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US" sz="36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algn="just">
              <a:buNone/>
            </a:pPr>
            <a:r>
              <a:rPr lang="en-US" sz="2400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Intellectual </a:t>
            </a:r>
            <a:r>
              <a:rPr lang="en-US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property (IP) refers to </a:t>
            </a:r>
            <a:r>
              <a:rPr lang="en-US" sz="24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creations of the mind</a:t>
            </a:r>
            <a:r>
              <a:rPr lang="en-US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: inventions, literary and artistic works, and symbols, names, images, and designs used in </a:t>
            </a:r>
            <a:r>
              <a:rPr lang="en-US" sz="2400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commerce…</a:t>
            </a:r>
          </a:p>
          <a:p>
            <a:pPr algn="just">
              <a:buNone/>
            </a:pPr>
            <a:endParaRPr lang="en-US" sz="2400" i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>
              <a:buNone/>
            </a:pPr>
            <a:r>
              <a:rPr lang="en-US" sz="2400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Inventions </a:t>
            </a:r>
            <a:r>
              <a:rPr lang="en-US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in all fields of human endeavor and all other rights resulting from intellectual activity in the industrial,  scientific, literary or artistic fields.</a:t>
            </a:r>
            <a:r>
              <a:rPr lang="en-US" sz="2400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		</a:t>
            </a:r>
          </a:p>
          <a:p>
            <a:pPr algn="just">
              <a:buNone/>
            </a:pPr>
            <a:endParaRPr lang="en-US" sz="2400" i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>
              <a:buNone/>
            </a:pPr>
            <a:r>
              <a:rPr lang="en-US" sz="2400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- World </a:t>
            </a:r>
            <a:r>
              <a:rPr lang="en-US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Intellectual Property </a:t>
            </a:r>
            <a:r>
              <a:rPr lang="en-US" sz="2400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Organization </a:t>
            </a:r>
            <a:r>
              <a:rPr lang="en-US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(WIPO) </a:t>
            </a:r>
          </a:p>
          <a:p>
            <a:pPr algn="just">
              <a:buNone/>
            </a:pPr>
            <a:endParaRPr lang="en-US" altLang="en-US" sz="2400" b="1" u="sng" dirty="0" smtClean="0">
              <a:latin typeface="Arial Narrow" panose="020B0606020202030204" pitchFamily="34" charset="0"/>
            </a:endParaRPr>
          </a:p>
          <a:p>
            <a:pPr algn="just">
              <a:buNone/>
            </a:pPr>
            <a:endParaRPr lang="en-US" altLang="en-US" b="1" u="sng" dirty="0" smtClean="0">
              <a:latin typeface="Arial Narrow" panose="020B0606020202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1F485AD-8E0A-428A-845C-74B170E0612E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D1AB46-6CB9-4C62-BBA5-15920EDEE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0858" y="5087339"/>
            <a:ext cx="2431142" cy="1770661"/>
          </a:xfrm>
          <a:prstGeom prst="rect">
            <a:avLst/>
          </a:prstGeom>
        </p:spPr>
      </p:pic>
      <p:pic>
        <p:nvPicPr>
          <p:cNvPr id="8" name="Picture 4" descr="https://ta-ng.com/2/wp-content/uploads/2020/06/TA-Logo-Wh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040" y="0"/>
            <a:ext cx="3432960" cy="134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36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-1191948" y="741983"/>
            <a:ext cx="10515600" cy="1325563"/>
          </a:xfrm>
        </p:spPr>
        <p:txBody>
          <a:bodyPr/>
          <a:lstStyle/>
          <a:p>
            <a:pPr algn="ctr"/>
            <a:r>
              <a:rPr lang="en-US" altLang="en-US" sz="4000" dirty="0" smtClean="0">
                <a:latin typeface="Arial Narrow" panose="020B0606020202030204" pitchFamily="34" charset="0"/>
              </a:rPr>
              <a:t>TYPES OF INTELLECTUAL PROPERTY</a:t>
            </a:r>
            <a:endParaRPr lang="en-US" altLang="en-US" sz="4000" dirty="0">
              <a:latin typeface="Arial Narrow" panose="020B060602020203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43675" y="2119701"/>
            <a:ext cx="11326762" cy="44291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b="1" u="sng" dirty="0" smtClean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en-US" altLang="en-US" dirty="0" smtClean="0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65633" y="6084551"/>
            <a:ext cx="27432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1F485AD-8E0A-428A-845C-74B170E0612E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5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1026" name="Picture 2" descr="Image result for copyr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72" y="1767884"/>
            <a:ext cx="1614132" cy="127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rademark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293" y="3264375"/>
            <a:ext cx="2076881" cy="155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at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33" y="3331081"/>
            <a:ext cx="1830815" cy="142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what is &quot;industrial design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247" y="5089797"/>
            <a:ext cx="1952654" cy="142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300515" y="2093262"/>
            <a:ext cx="1513115" cy="718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i="1" dirty="0" smtClean="0">
                <a:latin typeface="Arial Narrow" panose="020B0606020202030204" pitchFamily="34" charset="0"/>
              </a:rPr>
              <a:t>Copyright</a:t>
            </a:r>
            <a:endParaRPr lang="en-US" altLang="en-US" sz="2400" i="1" dirty="0">
              <a:latin typeface="Arial Narrow" panose="020B0606020202030204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9841" y="3268967"/>
            <a:ext cx="2156102" cy="1055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i="1" dirty="0" smtClean="0">
                <a:latin typeface="Arial Narrow" panose="020B0606020202030204" pitchFamily="34" charset="0"/>
              </a:rPr>
              <a:t>Patents</a:t>
            </a:r>
            <a:endParaRPr lang="en-US" altLang="en-US" sz="2400" i="1" dirty="0">
              <a:latin typeface="Arial Narrow" panose="020B0606020202030204" pitchFamily="34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3004358" y="2966370"/>
            <a:ext cx="2846131" cy="100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i="1" dirty="0" smtClean="0">
                <a:latin typeface="Arial Narrow" panose="020B0606020202030204" pitchFamily="34" charset="0"/>
              </a:rPr>
              <a:t>Trademarks</a:t>
            </a:r>
            <a:endParaRPr lang="en-US" altLang="en-US" sz="2400" i="1" dirty="0">
              <a:latin typeface="Arial Narrow" panose="020B0606020202030204" pitchFamily="34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3106961" y="6155759"/>
            <a:ext cx="2236293" cy="1055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i="1" dirty="0" smtClean="0">
                <a:latin typeface="Arial Narrow" panose="020B0606020202030204" pitchFamily="34" charset="0"/>
              </a:rPr>
              <a:t>Industrial Designs</a:t>
            </a:r>
            <a:endParaRPr lang="en-US" altLang="en-US" sz="2400" i="1" dirty="0"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934" y="5478709"/>
            <a:ext cx="1748396" cy="1316360"/>
          </a:xfrm>
          <a:prstGeom prst="rect">
            <a:avLst/>
          </a:prstGeom>
        </p:spPr>
      </p:pic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584377" y="4795691"/>
            <a:ext cx="2846131" cy="100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i="1" dirty="0" smtClean="0">
                <a:latin typeface="Arial Narrow" panose="020B0606020202030204" pitchFamily="34" charset="0"/>
              </a:rPr>
              <a:t>Trade Secrets</a:t>
            </a:r>
            <a:endParaRPr lang="en-US" altLang="en-US" sz="2400" i="1" dirty="0">
              <a:latin typeface="Arial Narrow" panose="020B0606020202030204" pitchFamily="34" charset="0"/>
            </a:endParaRPr>
          </a:p>
        </p:txBody>
      </p:sp>
      <p:pic>
        <p:nvPicPr>
          <p:cNvPr id="19" name="Picture 4" descr="https://ta-ng.com/2/wp-content/uploads/2020/06/TA-Logo-Whit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040" y="0"/>
            <a:ext cx="3432960" cy="134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13781" y="4932915"/>
            <a:ext cx="2378219" cy="1851228"/>
          </a:xfrm>
          <a:prstGeom prst="rect">
            <a:avLst/>
          </a:prstGeom>
        </p:spPr>
      </p:pic>
      <p:pic>
        <p:nvPicPr>
          <p:cNvPr id="3" name="Picture 2" descr="Geographical Indication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91182" y="1660893"/>
            <a:ext cx="2521750" cy="142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3998483" y="1742683"/>
            <a:ext cx="2156102" cy="1055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i="1" dirty="0" smtClean="0">
                <a:latin typeface="Arial Narrow" panose="020B0606020202030204" pitchFamily="34" charset="0"/>
              </a:rPr>
              <a:t>Geographical</a:t>
            </a:r>
            <a:r>
              <a:rPr lang="en-US" altLang="en-US" sz="2400" i="1" dirty="0" smtClean="0">
                <a:latin typeface="Arial Narrow" panose="020B0606020202030204" pitchFamily="34" charset="0"/>
              </a:rPr>
              <a:t> Indicators</a:t>
            </a:r>
            <a:endParaRPr lang="en-US" altLang="en-US" sz="2400" i="1" dirty="0">
              <a:latin typeface="Arial Narrow" panose="020B0606020202030204" pitchFamily="34" charset="0"/>
            </a:endParaRPr>
          </a:p>
        </p:txBody>
      </p:sp>
      <p:pic>
        <p:nvPicPr>
          <p:cNvPr id="4" name="Picture 4" descr="system on a chip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09" y="5091445"/>
            <a:ext cx="2186418" cy="154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6858514" y="4243216"/>
            <a:ext cx="2156102" cy="1055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i="1" dirty="0" smtClean="0">
                <a:latin typeface="Arial Narrow" panose="020B0606020202030204" pitchFamily="34" charset="0"/>
              </a:rPr>
              <a:t>Integrated Circuits</a:t>
            </a:r>
            <a:endParaRPr lang="en-US" altLang="en-US" sz="2400" i="1" dirty="0"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1068" y="3070516"/>
            <a:ext cx="2093184" cy="1522221"/>
          </a:xfrm>
          <a:prstGeom prst="rect">
            <a:avLst/>
          </a:prstGeom>
        </p:spPr>
      </p:pic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10756241" y="3167202"/>
            <a:ext cx="2278733" cy="1055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i="1" dirty="0" smtClean="0">
                <a:latin typeface="Arial Narrow" panose="020B0606020202030204" pitchFamily="34" charset="0"/>
              </a:rPr>
              <a:t>Artificial Intelligence</a:t>
            </a:r>
            <a:endParaRPr lang="en-US" altLang="en-US" sz="2400" i="1" dirty="0">
              <a:latin typeface="Arial Narrow" panose="020B0606020202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00795" y="1214118"/>
            <a:ext cx="2714906" cy="1357453"/>
          </a:xfrm>
          <a:prstGeom prst="rect">
            <a:avLst/>
          </a:prstGeom>
        </p:spPr>
      </p:pic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8885976" y="1507647"/>
            <a:ext cx="2495562" cy="2099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i="1" dirty="0" smtClean="0">
                <a:latin typeface="Arial Narrow" panose="020B0606020202030204" pitchFamily="34" charset="0"/>
              </a:rPr>
              <a:t>Domain Names</a:t>
            </a:r>
            <a:endParaRPr lang="en-US" altLang="en-US" sz="240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55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 dirty="0" smtClean="0">
                <a:latin typeface="Arial Narrow" panose="020B0606020202030204" pitchFamily="34" charset="0"/>
              </a:rPr>
              <a:t>A lawyer who works in the field of Intellectual Property: Law Firm, In-house, Research Institute, Government etc.</a:t>
            </a:r>
          </a:p>
          <a:p>
            <a:r>
              <a:rPr lang="en-US" sz="2400" i="1" dirty="0" smtClean="0">
                <a:latin typeface="Arial Narrow" panose="020B0606020202030204" pitchFamily="34" charset="0"/>
              </a:rPr>
              <a:t>Key Skills:</a:t>
            </a:r>
          </a:p>
          <a:p>
            <a:pPr lvl="1"/>
            <a:r>
              <a:rPr lang="en-US" i="1" dirty="0" smtClean="0">
                <a:latin typeface="Arial Narrow" panose="020B0606020202030204" pitchFamily="34" charset="0"/>
              </a:rPr>
              <a:t>Technical Knowledge</a:t>
            </a:r>
          </a:p>
          <a:p>
            <a:pPr lvl="1"/>
            <a:r>
              <a:rPr lang="en-US" i="1" dirty="0" smtClean="0">
                <a:latin typeface="Arial Narrow" panose="020B0606020202030204" pitchFamily="34" charset="0"/>
              </a:rPr>
              <a:t>Analytical reasoning</a:t>
            </a:r>
          </a:p>
          <a:p>
            <a:pPr lvl="1"/>
            <a:r>
              <a:rPr lang="en-US" i="1" dirty="0" smtClean="0">
                <a:latin typeface="Arial Narrow" panose="020B0606020202030204" pitchFamily="34" charset="0"/>
              </a:rPr>
              <a:t>Good drafting skills</a:t>
            </a:r>
          </a:p>
          <a:p>
            <a:pPr lvl="1"/>
            <a:r>
              <a:rPr lang="en-US" i="1" dirty="0" smtClean="0">
                <a:latin typeface="Arial Narrow" panose="020B0606020202030204" pitchFamily="34" charset="0"/>
              </a:rPr>
              <a:t>Attention to details/ timelines</a:t>
            </a:r>
          </a:p>
          <a:p>
            <a:pPr lvl="1"/>
            <a:r>
              <a:rPr lang="en-US" i="1" dirty="0" smtClean="0">
                <a:latin typeface="Arial Narrow" panose="020B0606020202030204" pitchFamily="34" charset="0"/>
              </a:rPr>
              <a:t>Strong Communication skills</a:t>
            </a:r>
          </a:p>
          <a:p>
            <a:pPr lvl="1"/>
            <a:r>
              <a:rPr lang="en-US" i="1" dirty="0" smtClean="0">
                <a:latin typeface="Arial Narrow" panose="020B0606020202030204" pitchFamily="34" charset="0"/>
              </a:rPr>
              <a:t>Negotiation skills</a:t>
            </a:r>
          </a:p>
          <a:p>
            <a:pPr lvl="1"/>
            <a:r>
              <a:rPr lang="en-US" i="1" dirty="0" smtClean="0">
                <a:latin typeface="Arial Narrow" panose="020B0606020202030204" pitchFamily="34" charset="0"/>
              </a:rPr>
              <a:t>Organization</a:t>
            </a:r>
            <a:endParaRPr lang="en-US" i="1" dirty="0">
              <a:latin typeface="Arial Narrow" panose="020B0606020202030204" pitchFamily="34" charset="0"/>
            </a:endParaRPr>
          </a:p>
        </p:txBody>
      </p:sp>
      <p:pic>
        <p:nvPicPr>
          <p:cNvPr id="4" name="Picture 3" descr="https://ta-ng.com/2/wp-content/uploads/2020/06/TA-Logo-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040" y="0"/>
            <a:ext cx="3432960" cy="134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27803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 Narrow" panose="020B0606020202030204" pitchFamily="34" charset="0"/>
              </a:rPr>
              <a:t>WHO IS AN IP LAWYER?</a:t>
            </a:r>
            <a:endParaRPr lang="en-US" sz="4000" dirty="0"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9178" y="5214257"/>
            <a:ext cx="2502822" cy="166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2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0062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 Narrow" panose="020B0606020202030204" pitchFamily="34" charset="0"/>
              </a:rPr>
              <a:t>THE ROLE OF AN IP LAWYER</a:t>
            </a:r>
            <a:endParaRPr lang="en-US" sz="4000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91" y="1825625"/>
            <a:ext cx="10515600" cy="4901746"/>
          </a:xfrm>
        </p:spPr>
        <p:txBody>
          <a:bodyPr>
            <a:normAutofit fontScale="92500" lnSpcReduction="20000"/>
          </a:bodyPr>
          <a:lstStyle/>
          <a:p>
            <a:pPr marL="457200" lvl="0" indent="0" algn="just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  <a:defRPr/>
            </a:pPr>
            <a:r>
              <a:rPr lang="en-US" altLang="en-US" sz="2600" i="1" dirty="0">
                <a:solidFill>
                  <a:prstClr val="black"/>
                </a:solidFill>
                <a:latin typeface="Arial Narrow" panose="020B0606020202030204" pitchFamily="34" charset="0"/>
              </a:rPr>
              <a:t>Legal Advisory</a:t>
            </a:r>
          </a:p>
          <a:p>
            <a:pPr marL="457200" lvl="0" indent="0" algn="just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  <a:defRPr/>
            </a:pPr>
            <a:endParaRPr lang="en-US" altLang="en-US" sz="2600" i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57200" lvl="0" indent="0" algn="just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  <a:defRPr/>
            </a:pPr>
            <a:r>
              <a:rPr lang="en-US" altLang="en-US" sz="2600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IP </a:t>
            </a:r>
            <a:r>
              <a:rPr lang="en-US" altLang="en-US" sz="2600" i="1" dirty="0">
                <a:solidFill>
                  <a:prstClr val="black"/>
                </a:solidFill>
                <a:latin typeface="Arial Narrow" panose="020B0606020202030204" pitchFamily="34" charset="0"/>
              </a:rPr>
              <a:t>Registration and Maintenance (Brand Management</a:t>
            </a:r>
            <a:r>
              <a:rPr lang="en-US" altLang="en-US" sz="2600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)</a:t>
            </a:r>
          </a:p>
          <a:p>
            <a:pPr marL="457200" lvl="0" indent="0" algn="just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  <a:defRPr/>
            </a:pPr>
            <a:endParaRPr lang="en-US" altLang="en-US" sz="2600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57200" lvl="0" indent="0" algn="just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  <a:defRPr/>
            </a:pPr>
            <a:r>
              <a:rPr lang="en-US" altLang="en-US" sz="2600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Preparation </a:t>
            </a:r>
            <a:r>
              <a:rPr lang="en-US" altLang="en-US" sz="2600" i="1" dirty="0">
                <a:solidFill>
                  <a:prstClr val="black"/>
                </a:solidFill>
                <a:latin typeface="Arial Narrow" panose="020B0606020202030204" pitchFamily="34" charset="0"/>
              </a:rPr>
              <a:t>and/or review of IP </a:t>
            </a:r>
            <a:r>
              <a:rPr lang="en-US" altLang="en-US" sz="2600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Agreements</a:t>
            </a:r>
          </a:p>
          <a:p>
            <a:pPr marL="457200" lvl="0" indent="0" algn="just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  <a:defRPr/>
            </a:pPr>
            <a:endParaRPr lang="en-US" altLang="en-US" sz="2400" i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57200" lvl="0" indent="0" algn="just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  <a:defRPr/>
            </a:pPr>
            <a:r>
              <a:rPr lang="en-US" altLang="en-US" sz="2400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Watch </a:t>
            </a:r>
            <a:r>
              <a:rPr lang="en-US" altLang="en-US" sz="2400" i="1" dirty="0">
                <a:solidFill>
                  <a:prstClr val="black"/>
                </a:solidFill>
                <a:latin typeface="Arial Narrow" panose="020B0606020202030204" pitchFamily="34" charset="0"/>
              </a:rPr>
              <a:t>Services and Enforcement </a:t>
            </a:r>
          </a:p>
          <a:p>
            <a:pPr marL="457200" lvl="0" indent="0" algn="just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  <a:defRPr/>
            </a:pPr>
            <a:endParaRPr lang="en-US" altLang="en-US" sz="2600" i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57200" lvl="0" indent="0" algn="just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  <a:defRPr/>
            </a:pPr>
            <a:r>
              <a:rPr lang="en-US" altLang="en-US" sz="2600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Negotiations and Dispute Resolution/ Infringement actions </a:t>
            </a:r>
            <a:endParaRPr lang="en-US" altLang="en-US" sz="2600" i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57200" lvl="0" indent="0" algn="just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  <a:defRPr/>
            </a:pPr>
            <a:endParaRPr lang="en-US" altLang="en-US" sz="2600" i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57200" lvl="0" indent="0" algn="just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  <a:defRPr/>
            </a:pPr>
            <a:r>
              <a:rPr lang="en-US" altLang="en-US" sz="2600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Commercial IP Transactions</a:t>
            </a:r>
            <a:endParaRPr lang="en-US" altLang="en-US" sz="2600" i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57200" lvl="0" indent="0" algn="just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  <a:defRPr/>
            </a:pPr>
            <a:endParaRPr lang="en-US" altLang="en-US" sz="2600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57200" lvl="0" indent="0" algn="just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  <a:defRPr/>
            </a:pPr>
            <a:r>
              <a:rPr lang="en-US" altLang="en-US" sz="2600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Technology Transfer </a:t>
            </a:r>
            <a:r>
              <a:rPr lang="en-US" altLang="en-US" sz="2600" i="1" dirty="0">
                <a:solidFill>
                  <a:prstClr val="black"/>
                </a:solidFill>
                <a:latin typeface="Arial Narrow" panose="020B0606020202030204" pitchFamily="34" charset="0"/>
              </a:rPr>
              <a:t>(</a:t>
            </a:r>
            <a:r>
              <a:rPr lang="en-US" altLang="en-US" sz="2600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NOTAP Registration etc.)</a:t>
            </a:r>
            <a:endParaRPr lang="en-US" altLang="en-US" sz="2600" i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57200" lvl="0" indent="0" algn="just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  <a:defRPr/>
            </a:pPr>
            <a:endParaRPr lang="en-US" altLang="en-US" sz="2600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57200" lvl="0" indent="0" algn="just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  <a:defRPr/>
            </a:pPr>
            <a:r>
              <a:rPr lang="en-US" altLang="en-US" sz="2600" i="1" dirty="0">
                <a:solidFill>
                  <a:prstClr val="black"/>
                </a:solidFill>
                <a:latin typeface="Arial Narrow" panose="020B0606020202030204" pitchFamily="34" charset="0"/>
              </a:rPr>
              <a:t>Product Registration – SON and </a:t>
            </a:r>
            <a:r>
              <a:rPr lang="en-US" altLang="en-US" sz="2600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NAFDAC</a:t>
            </a:r>
          </a:p>
          <a:p>
            <a:pPr marL="457200" lvl="0" indent="0" algn="just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  <a:defRPr/>
            </a:pPr>
            <a:endParaRPr lang="en-US" altLang="en-US" sz="2600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57200" lvl="0" indent="0" algn="just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  <a:defRPr/>
            </a:pPr>
            <a:r>
              <a:rPr lang="en-US" altLang="en-US" sz="2600" i="1" dirty="0">
                <a:solidFill>
                  <a:prstClr val="black"/>
                </a:solidFill>
                <a:latin typeface="Arial Narrow" panose="020B0606020202030204" pitchFamily="34" charset="0"/>
              </a:rPr>
              <a:t>Anti-Counterfeiting/ Anti-Piracy</a:t>
            </a:r>
          </a:p>
          <a:p>
            <a:pPr marL="457200" lvl="0" indent="0" algn="just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  <a:defRPr/>
            </a:pPr>
            <a:endParaRPr lang="en-US" altLang="en-US" sz="2400" i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57200" lvl="0" indent="0" algn="just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  <a:defRPr/>
            </a:pPr>
            <a:endParaRPr lang="en-US" altLang="en-US" sz="2400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3133E0-6141-4DEA-907D-2C6A1DBE2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9782" y="4873388"/>
            <a:ext cx="2392218" cy="1984612"/>
          </a:xfrm>
          <a:prstGeom prst="rect">
            <a:avLst/>
          </a:prstGeom>
        </p:spPr>
      </p:pic>
      <p:pic>
        <p:nvPicPr>
          <p:cNvPr id="5" name="Picture 4" descr="https://ta-ng.com/2/wp-content/uploads/2020/06/TA-Logo-Wh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040" y="0"/>
            <a:ext cx="3432960" cy="134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6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RECAP/ CONCLUSION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15" name="Picture 4" descr="https://ta-ng.com/2/wp-content/uploads/2020/06/TA-Logo-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040" y="0"/>
            <a:ext cx="3432960" cy="134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457200" lvl="0" indent="0" algn="just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  <a:defRPr/>
            </a:pPr>
            <a:endParaRPr lang="en-US" altLang="en-US" sz="2400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“</a:t>
            </a:r>
            <a:r>
              <a:rPr lang="en-US" sz="2400" b="1" i="1" dirty="0" smtClean="0">
                <a:latin typeface="Arial Narrow" panose="020B0606020202030204" pitchFamily="34" charset="0"/>
              </a:rPr>
              <a:t>One of the great things about IP Law is how varied it is. When I was a full-time IP Lawyer, I could spend a morning trying to help a winery protect its brand in Europe, and then the afternoon helping an artist respond to a cease and desist letter from a brand owner trying to censor that artist’s work</a:t>
            </a:r>
            <a:r>
              <a:rPr lang="en-US" sz="2400" dirty="0" smtClean="0">
                <a:latin typeface="Arial Narrow" panose="020B0606020202030204" pitchFamily="34" charset="0"/>
              </a:rPr>
              <a:t>.”</a:t>
            </a:r>
          </a:p>
          <a:p>
            <a:pPr algn="ctr">
              <a:buFontTx/>
              <a:buChar char="-"/>
            </a:pPr>
            <a:r>
              <a:rPr lang="en-US" sz="2400" b="1" i="1" dirty="0" smtClean="0">
                <a:latin typeface="Arial Narrow" panose="020B0606020202030204" pitchFamily="34" charset="0"/>
              </a:rPr>
              <a:t>Peter Karol</a:t>
            </a:r>
            <a:r>
              <a:rPr lang="en-US" sz="2400" i="1" dirty="0" smtClean="0">
                <a:latin typeface="Arial Narrow" panose="020B0606020202030204" pitchFamily="34" charset="0"/>
              </a:rPr>
              <a:t>, Professor of Law and Director of the Intellectual Property Law Certificate at New England Law | Boston </a:t>
            </a:r>
            <a:endParaRPr lang="en-US" sz="2400" i="1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en-US" sz="2400" i="1" dirty="0" smtClean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en-US" sz="2400" i="1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en-US" sz="2400" i="1" dirty="0" smtClean="0">
                <a:latin typeface="Arial Narrow" panose="020B0606020202030204" pitchFamily="34" charset="0"/>
              </a:rPr>
              <a:t>The role of the IP lawyer today cannot be overemphasized!</a:t>
            </a:r>
            <a:endParaRPr lang="en-US" sz="2400" i="1" dirty="0"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9043" y="5236029"/>
            <a:ext cx="2432957" cy="162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8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450" y="1618968"/>
            <a:ext cx="4816257" cy="5139373"/>
          </a:xfrm>
          <a:prstGeom prst="rect">
            <a:avLst/>
          </a:prstGeom>
        </p:spPr>
      </p:pic>
      <p:pic>
        <p:nvPicPr>
          <p:cNvPr id="5" name="Picture 4" descr="https://ta-ng.com/2/wp-content/uploads/2020/06/TA-Logo-Wh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040" y="0"/>
            <a:ext cx="3432960" cy="134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53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2317</TotalTime>
  <Words>386</Words>
  <Application>Microsoft Office PowerPoint</Application>
  <PresentationFormat>Widescreen</PresentationFormat>
  <Paragraphs>80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Narrow</vt:lpstr>
      <vt:lpstr>Bookman Old Style</vt:lpstr>
      <vt:lpstr>Calibri</vt:lpstr>
      <vt:lpstr>Calibri Light</vt:lpstr>
      <vt:lpstr>Century Gothic</vt:lpstr>
      <vt:lpstr>Times New Roman</vt:lpstr>
      <vt:lpstr>Wingdings</vt:lpstr>
      <vt:lpstr>Office Theme</vt:lpstr>
      <vt:lpstr>THE ROLE OF THE INTELLECTUAL PROPERTY LAWYER IN THE 21ST CENTURY </vt:lpstr>
      <vt:lpstr>OUTLINE OF PRESENTATION</vt:lpstr>
      <vt:lpstr>OBJECTIVE OF PRESENTATION</vt:lpstr>
      <vt:lpstr>DEFINITION OF INTELLECTUAL PROPERTY</vt:lpstr>
      <vt:lpstr>TYPES OF INTELLECTUAL PROPERTY</vt:lpstr>
      <vt:lpstr>WHO IS AN IP LAWYER?</vt:lpstr>
      <vt:lpstr>THE ROLE OF AN IP LAWYER</vt:lpstr>
      <vt:lpstr>RECAP/ CONCLUSION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Ezeumeh</dc:creator>
  <cp:lastModifiedBy>Banwo &amp; Ighodalo</cp:lastModifiedBy>
  <cp:revision>106</cp:revision>
  <dcterms:created xsi:type="dcterms:W3CDTF">2018-08-08T08:51:51Z</dcterms:created>
  <dcterms:modified xsi:type="dcterms:W3CDTF">2023-04-20T02:14:05Z</dcterms:modified>
</cp:coreProperties>
</file>